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3" r:id="rId2"/>
    <p:sldId id="294" r:id="rId3"/>
    <p:sldId id="356" r:id="rId4"/>
    <p:sldId id="370" r:id="rId5"/>
    <p:sldId id="371" r:id="rId6"/>
    <p:sldId id="344" r:id="rId7"/>
    <p:sldId id="360" r:id="rId8"/>
    <p:sldId id="358" r:id="rId9"/>
    <p:sldId id="361" r:id="rId10"/>
    <p:sldId id="362" r:id="rId11"/>
    <p:sldId id="363" r:id="rId12"/>
    <p:sldId id="364" r:id="rId13"/>
    <p:sldId id="365" r:id="rId14"/>
    <p:sldId id="367" r:id="rId15"/>
    <p:sldId id="366" r:id="rId16"/>
    <p:sldId id="368" r:id="rId17"/>
    <p:sldId id="359" r:id="rId18"/>
    <p:sldId id="357" r:id="rId19"/>
    <p:sldId id="369" r:id="rId20"/>
    <p:sldId id="31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92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268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9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72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90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0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5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49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6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#6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Initial Findings &amp; Hypothesis of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US Housing Prices  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DFBB94-2710-44F9-A1A3-57B6B5A20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31" y="889174"/>
            <a:ext cx="9198137" cy="830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 descr="C:\Users\micha\AppData\Local\Temp\SNAGHTML4e59740.PNG">
            <a:extLst>
              <a:ext uri="{FF2B5EF4-FFF2-40B4-BE49-F238E27FC236}">
                <a16:creationId xmlns:a16="http://schemas.microsoft.com/office/drawing/2014/main" id="{261A6768-9C20-47F3-89F9-A9C8B7DA0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854" y="1899124"/>
            <a:ext cx="5915859" cy="355369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9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90AD6-4F28-4CFD-B2CA-13ECB92A8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96" y="894905"/>
            <a:ext cx="8855207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562A09-06B9-4F60-8125-2365B8ED4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397" y="1776742"/>
            <a:ext cx="6268440" cy="37698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239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7AF54-6DFF-408A-BD46-CDC68D70D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7" y="889174"/>
            <a:ext cx="8702794" cy="7392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D453B8-53E2-4337-95D7-091E14DF0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0335" y="1792253"/>
            <a:ext cx="5980437" cy="35952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29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F8A520-9C83-4CF7-A84C-4F2D3EDDB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57" y="770747"/>
            <a:ext cx="8801863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EA242-A963-4509-A2EE-F5D035D7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789" y="1682695"/>
            <a:ext cx="6399870" cy="38639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623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322B6-A270-43B4-90D7-30F5CBB4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851" y="803770"/>
            <a:ext cx="9114310" cy="777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4" name="Picture 2" descr="C:\Users\micha\AppData\Local\Temp\SNAGHTML50488a3.PNG">
            <a:extLst>
              <a:ext uri="{FF2B5EF4-FFF2-40B4-BE49-F238E27FC236}">
                <a16:creationId xmlns:a16="http://schemas.microsoft.com/office/drawing/2014/main" id="{B8235CF2-51A0-43D9-8329-3B682DDE4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78" y="1665154"/>
            <a:ext cx="6417147" cy="3838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07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3076" name="Picture 4" descr="C:\Users\micha\AppData\Local\Temp\SNAGHTML506d66b.PNG">
            <a:extLst>
              <a:ext uri="{FF2B5EF4-FFF2-40B4-BE49-F238E27FC236}">
                <a16:creationId xmlns:a16="http://schemas.microsoft.com/office/drawing/2014/main" id="{15ADA7A7-F399-4B1D-BC05-23DD90A64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81" y="1632046"/>
            <a:ext cx="6431096" cy="391458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93DF5-3887-4EDB-9188-C4B57A947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148" y="1203152"/>
            <a:ext cx="9251482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8" name="Picture 6" descr="C:\Users\micha\AppData\Local\Temp\SNAGHTML50b6ae7.PNG">
            <a:extLst>
              <a:ext uri="{FF2B5EF4-FFF2-40B4-BE49-F238E27FC236}">
                <a16:creationId xmlns:a16="http://schemas.microsoft.com/office/drawing/2014/main" id="{8BFF1544-8BAA-4DD2-BEF1-536BE75BC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14" y="681421"/>
            <a:ext cx="10452786" cy="42299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1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417966" y="-28183"/>
            <a:ext cx="47852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Highest Mean Per Disease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15C73-9EB3-40D9-8D28-B316F509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432" y="713569"/>
            <a:ext cx="9861135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4C83AD-33F7-49BE-950D-A2A67EA4F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707" y="1162417"/>
            <a:ext cx="5867908" cy="487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FB880-BD85-46DF-AA3F-7AFBFEBCD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716" y="1779616"/>
            <a:ext cx="3503191" cy="36093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313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9405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Boxplot of “Entire”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14CA5-98A2-4B86-B353-A40BF570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391" y="1752513"/>
            <a:ext cx="9540772" cy="37650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BD6A1C-AF5F-4117-BDCA-D8D768B3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289" y="826943"/>
            <a:ext cx="9121930" cy="6553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050030" y="51331"/>
            <a:ext cx="514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Analysis of Variance - ANOVA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D60B3-B909-40EC-A5C0-0BC9B0146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627" y="1134741"/>
            <a:ext cx="4877223" cy="762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08F5F8-F559-4F72-A42C-502D399AB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482" y="2879125"/>
            <a:ext cx="7362869" cy="11986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210671" y="51331"/>
            <a:ext cx="51495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Analysis of Variance - ANOVA</a:t>
            </a:r>
          </a:p>
        </p:txBody>
      </p:sp>
      <p:pic>
        <p:nvPicPr>
          <p:cNvPr id="8194" name="Picture 2" descr="C:\Users\micha\AppData\Local\Temp\SNAGHTML53dfeb8.PNG">
            <a:extLst>
              <a:ext uri="{FF2B5EF4-FFF2-40B4-BE49-F238E27FC236}">
                <a16:creationId xmlns:a16="http://schemas.microsoft.com/office/drawing/2014/main" id="{96E254D7-B03F-4868-851D-296E032E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550" y="707937"/>
            <a:ext cx="9118900" cy="7389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22351-A04D-46A2-940D-9E09720B2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929" y="2332573"/>
            <a:ext cx="5505048" cy="31808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025A7D-5E91-41DB-9080-729486ABE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929" y="1496165"/>
            <a:ext cx="4776758" cy="7500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663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Read into R a CSV file Containing Zillow’s US Housing Sales Prices by County</a:t>
            </a:r>
          </a:p>
          <a:p>
            <a:r>
              <a:rPr lang="en-US" sz="2400" b="1" dirty="0"/>
              <a:t>	</a:t>
            </a:r>
            <a:endParaRPr lang="en-US" sz="1600" b="1" dirty="0"/>
          </a:p>
          <a:p>
            <a:r>
              <a:rPr lang="en-US" sz="2400" b="1" dirty="0"/>
              <a:t>2. Use R to Perform Initial Exploratory Analysis</a:t>
            </a:r>
          </a:p>
          <a:p>
            <a:endParaRPr lang="en-US" sz="2400" b="1" dirty="0"/>
          </a:p>
          <a:p>
            <a:r>
              <a:rPr lang="en-US" sz="2400" b="1" dirty="0"/>
              <a:t>3. Write a Script to Demonstrate and Calculate the Various Statistical Concepts:</a:t>
            </a:r>
          </a:p>
          <a:p>
            <a:r>
              <a:rPr lang="en-US" sz="2400" b="1"/>
              <a:t>	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278336" y="9220"/>
            <a:ext cx="1021792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Use the Filter Tools (Mouse Over) to Discover Ranges and Such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FE3D7-3A81-4995-8DB9-8E281F432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60" y="789234"/>
            <a:ext cx="4465710" cy="3549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080B2-A079-466E-95D2-C520FB939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292" y="2199502"/>
            <a:ext cx="4193266" cy="311544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686760" y="37773"/>
            <a:ext cx="97702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Various Exploratory Analysis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F8026-27AF-4D8B-B274-6A6A9719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26" y="826943"/>
            <a:ext cx="4806778" cy="2731563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5545319" y="1785775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EBEE6B3-06CE-4361-BC9A-4BFE34D72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41" y="3121225"/>
            <a:ext cx="7725258" cy="2183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876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489048" y="37773"/>
            <a:ext cx="100332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Utilize the “Unique” Command to Discover Column Variables  </a:t>
            </a:r>
          </a:p>
        </p:txBody>
      </p:sp>
      <p:pic>
        <p:nvPicPr>
          <p:cNvPr id="1026" name="Picture 2" descr="C:\Users\micha\AppData\Local\Temp\SNAGHTMLd7ddbdd.PNG">
            <a:extLst>
              <a:ext uri="{FF2B5EF4-FFF2-40B4-BE49-F238E27FC236}">
                <a16:creationId xmlns:a16="http://schemas.microsoft.com/office/drawing/2014/main" id="{C555A502-B8F4-4660-BF14-63B1A7BC4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57" y="1728660"/>
            <a:ext cx="8591550" cy="19907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3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777072" y="-39106"/>
            <a:ext cx="932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Highest Sick Percentage after Calculation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323070" y="1751205"/>
            <a:ext cx="1717589" cy="105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BA4884-677C-4417-86C7-09042614F729}"/>
              </a:ext>
            </a:extLst>
          </p:cNvPr>
          <p:cNvCxnSpPr>
            <a:cxnSpLocks/>
          </p:cNvCxnSpPr>
          <p:nvPr/>
        </p:nvCxnSpPr>
        <p:spPr>
          <a:xfrm>
            <a:off x="2821461" y="3489480"/>
            <a:ext cx="1219198" cy="748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3E74A8-48F4-420F-84A4-1278622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6" y="4535744"/>
            <a:ext cx="7532640" cy="34293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CFC08-0BD4-4053-A5DA-964CBF2C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73" y="2850527"/>
            <a:ext cx="10028253" cy="420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micha\AppData\Local\Temp\SNAGHTMLd79485b.PNG">
            <a:extLst>
              <a:ext uri="{FF2B5EF4-FFF2-40B4-BE49-F238E27FC236}">
                <a16:creationId xmlns:a16="http://schemas.microsoft.com/office/drawing/2014/main" id="{30694670-3E1F-4F38-810C-79314E1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3" y="826943"/>
            <a:ext cx="7439025" cy="733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245834" y="0"/>
            <a:ext cx="9845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Each State’s Highest Percentage of Being Sick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29CB-2D5C-4F70-9DEC-62EBFF30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97" y="2277292"/>
            <a:ext cx="5264619" cy="289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016DE-A3F5-43C5-AF91-1C2FFA7B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38" y="2762915"/>
            <a:ext cx="4971653" cy="2690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CDFCD-30FE-4D8E-9CD8-DA6E6413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17" y="897135"/>
            <a:ext cx="7544454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70E00-985F-4488-994D-FB2805EFD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891" y="1335787"/>
            <a:ext cx="7994073" cy="426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8A59F-6EC2-46D0-9465-5C3D5684C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569" y="1906517"/>
            <a:ext cx="2027096" cy="2209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41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the Mean for All States for the Highest Percentage Sick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2E6A-59F5-4A08-8DD4-88DF5C2B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2" y="863940"/>
            <a:ext cx="9469136" cy="77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7CEE7-FA67-4E58-A6A8-F5DD2A20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20" y="2767089"/>
            <a:ext cx="6023167" cy="425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D89ADF-2568-4083-9328-78944675DD1C}"/>
              </a:ext>
            </a:extLst>
          </p:cNvPr>
          <p:cNvSpPr/>
          <p:nvPr/>
        </p:nvSpPr>
        <p:spPr>
          <a:xfrm>
            <a:off x="4736602" y="2243869"/>
            <a:ext cx="2477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Histogram 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BB2BD-4DF3-4D42-91FB-280B0988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10" y="3503690"/>
            <a:ext cx="4343776" cy="1478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67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Calculate Specific Disease per State by the Highest Percentage Sick </a:t>
            </a:r>
          </a:p>
        </p:txBody>
      </p:sp>
      <p:pic>
        <p:nvPicPr>
          <p:cNvPr id="1026" name="Picture 2" descr="C:\Users\micha\AppData\Local\Temp\SNAGHTML4df03c7.PNG">
            <a:extLst>
              <a:ext uri="{FF2B5EF4-FFF2-40B4-BE49-F238E27FC236}">
                <a16:creationId xmlns:a16="http://schemas.microsoft.com/office/drawing/2014/main" id="{F590501D-D5C2-402D-AFCF-A0BA20C23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703" y="1659880"/>
            <a:ext cx="6240162" cy="37164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657D4D-EBB2-431A-929D-C66957E22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59" y="681491"/>
            <a:ext cx="9685859" cy="800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13723</TotalTime>
  <Words>208</Words>
  <Application>Microsoft Office PowerPoint</Application>
  <PresentationFormat>Widescreen</PresentationFormat>
  <Paragraphs>52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200</cp:revision>
  <dcterms:created xsi:type="dcterms:W3CDTF">2017-10-26T06:05:04Z</dcterms:created>
  <dcterms:modified xsi:type="dcterms:W3CDTF">2018-02-09T00:36:16Z</dcterms:modified>
</cp:coreProperties>
</file>